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77" d="100"/>
          <a:sy n="77" d="100"/>
        </p:scale>
        <p:origin x="-252" y="-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11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586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6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88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98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5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399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16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1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149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69C6B-D75A-460F-BDA6-4F3794DA1283}" type="datetimeFigureOut">
              <a:rPr lang="en-US" smtClean="0"/>
              <a:t>4/6/2015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CA6AB-F621-4F61-87B8-493B2F7F4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48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ALGORITMA DAN PEMROGRAMAN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PERTEMUAN KE-2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04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ELEMEN-ELEMEN PROGRAM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Simbol-simbol</a:t>
            </a:r>
            <a:r>
              <a:rPr lang="en-US" dirty="0" smtClean="0"/>
              <a:t> </a:t>
            </a:r>
            <a:r>
              <a:rPr lang="en-US" dirty="0" err="1"/>
              <a:t>dasar</a:t>
            </a:r>
            <a:r>
              <a:rPr lang="en-US" dirty="0"/>
              <a:t>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Reserved words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Identifier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Tipe</a:t>
            </a:r>
            <a:r>
              <a:rPr lang="en-US" dirty="0" smtClean="0"/>
              <a:t> Data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Tanda</a:t>
            </a:r>
            <a:r>
              <a:rPr lang="en-US" dirty="0" smtClean="0"/>
              <a:t> </a:t>
            </a:r>
            <a:r>
              <a:rPr lang="en-US" dirty="0" err="1"/>
              <a:t>Operasi</a:t>
            </a:r>
            <a:r>
              <a:rPr lang="en-US" dirty="0"/>
              <a:t>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Komentar</a:t>
            </a:r>
            <a:r>
              <a:rPr lang="en-US" dirty="0" smtClean="0"/>
              <a:t> </a:t>
            </a:r>
            <a:r>
              <a:rPr lang="en-US" dirty="0"/>
              <a:t>Program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32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SIMBOL-SIMBOL DASAR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Program Pascal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dibentuk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simbol-simbol</a:t>
            </a:r>
            <a:r>
              <a:rPr lang="en-US" dirty="0"/>
              <a:t> yang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 smtClean="0"/>
              <a:t>huruf-huruf</a:t>
            </a:r>
            <a:r>
              <a:rPr lang="en-US" dirty="0"/>
              <a:t>, </a:t>
            </a:r>
            <a:r>
              <a:rPr lang="en-US" dirty="0" err="1"/>
              <a:t>angka-angka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simbol-simbol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Huruf</a:t>
            </a:r>
            <a:r>
              <a:rPr lang="en-US" dirty="0" smtClean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Huruf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A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Z, a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z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garis</a:t>
            </a:r>
            <a:r>
              <a:rPr lang="en-US" dirty="0"/>
              <a:t> </a:t>
            </a:r>
            <a:r>
              <a:rPr lang="en-US" dirty="0" err="1" smtClean="0"/>
              <a:t>bawah</a:t>
            </a:r>
            <a:r>
              <a:rPr lang="en-US" dirty="0" smtClean="0"/>
              <a:t> ( _ ).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dianggap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,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dibedakan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err="1" smtClean="0"/>
              <a:t>Angka</a:t>
            </a:r>
            <a:r>
              <a:rPr lang="en-US" dirty="0" smtClean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Angka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0 1 2 3 4 5 6 7 8 9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 startAt="3"/>
            </a:pPr>
            <a:r>
              <a:rPr lang="en-US" dirty="0" err="1" smtClean="0"/>
              <a:t>Simbol</a:t>
            </a:r>
            <a:r>
              <a:rPr lang="en-US" dirty="0" smtClean="0"/>
              <a:t> </a:t>
            </a:r>
            <a:r>
              <a:rPr lang="en-US" dirty="0" err="1"/>
              <a:t>khusus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err="1"/>
              <a:t>Simbol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digunbakan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+  </a:t>
            </a:r>
            <a:r>
              <a:rPr lang="en-US" dirty="0"/>
              <a:t>- </a:t>
            </a:r>
            <a:r>
              <a:rPr lang="en-US" dirty="0" smtClean="0"/>
              <a:t> *  /  =  ^  ()  []  {}  .  ,  :  ;  ’  #  $  &lt;=  &gt;=  :=  ..   (*  *)   (.    </a:t>
            </a:r>
            <a:r>
              <a:rPr lang="en-US" dirty="0"/>
              <a:t>.)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1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RESERVED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/>
              <a:t>kata-kata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didefiniskan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Pascal yang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/>
              <a:t>maksud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. </a:t>
            </a:r>
            <a:r>
              <a:rPr lang="en-US" dirty="0" smtClean="0"/>
              <a:t>Reserved words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dipergunakan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smtClean="0"/>
              <a:t>identifier.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30" y="3393127"/>
            <a:ext cx="10791939" cy="247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60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IDENTIFIER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Identifier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 smtClean="0"/>
              <a:t> yang </a:t>
            </a:r>
            <a:r>
              <a:rPr lang="en-US" dirty="0" err="1" smtClean="0"/>
              <a:t>diberikan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konstansa</a:t>
            </a:r>
            <a:r>
              <a:rPr lang="en-US" dirty="0" smtClean="0"/>
              <a:t>, variable, </a:t>
            </a:r>
            <a:r>
              <a:rPr lang="en-US" dirty="0" err="1" smtClean="0"/>
              <a:t>prosedur</a:t>
            </a:r>
            <a:r>
              <a:rPr lang="en-US" dirty="0" smtClean="0"/>
              <a:t>, </a:t>
            </a:r>
            <a:r>
              <a:rPr lang="en-US" dirty="0" err="1" smtClean="0"/>
              <a:t>fungsi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Identifier </a:t>
            </a:r>
            <a:r>
              <a:rPr lang="en-US" dirty="0" err="1" smtClean="0"/>
              <a:t>didefinsikan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/>
              <a:t>bebas</a:t>
            </a:r>
            <a:r>
              <a:rPr lang="en-US" dirty="0"/>
              <a:t>,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mengikuti</a:t>
            </a:r>
            <a:r>
              <a:rPr lang="en-US" dirty="0"/>
              <a:t> </a:t>
            </a:r>
            <a:r>
              <a:rPr lang="en-US" dirty="0" err="1"/>
              <a:t>ketentuan</a:t>
            </a:r>
            <a:r>
              <a:rPr lang="en-US" dirty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/>
              <a:t>berikut</a:t>
            </a:r>
            <a:r>
              <a:rPr lang="en-US" dirty="0"/>
              <a:t>. </a:t>
            </a:r>
          </a:p>
          <a:p>
            <a:pPr marL="622300" indent="-396875">
              <a:buFont typeface="+mj-lt"/>
              <a:buAutoNum type="arabicPeriod"/>
            </a:pP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gabungan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dirty="0" err="1"/>
              <a:t>huruf</a:t>
            </a:r>
            <a:r>
              <a:rPr lang="en-US" dirty="0"/>
              <a:t>.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huruf</a:t>
            </a:r>
            <a:r>
              <a:rPr lang="en-US" dirty="0"/>
              <a:t> </a:t>
            </a:r>
            <a:r>
              <a:rPr lang="en-US" dirty="0" err="1"/>
              <a:t>kecil</a:t>
            </a:r>
            <a:r>
              <a:rPr lang="en-US" dirty="0"/>
              <a:t> </a:t>
            </a:r>
            <a:r>
              <a:rPr lang="en-US" dirty="0" err="1"/>
              <a:t>dianggap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. </a:t>
            </a:r>
            <a:endParaRPr lang="en-US" dirty="0" smtClean="0"/>
          </a:p>
          <a:p>
            <a:pPr marL="622300" indent="-396875">
              <a:buFont typeface="+mj-lt"/>
              <a:buAutoNum type="arabicPeriod"/>
            </a:pP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 smtClean="0"/>
              <a:t>spasi</a:t>
            </a:r>
            <a:r>
              <a:rPr lang="en-US" dirty="0" smtClean="0"/>
              <a:t>. </a:t>
            </a:r>
            <a:endParaRPr lang="en-US" dirty="0"/>
          </a:p>
          <a:p>
            <a:pPr marL="622300" indent="-396875">
              <a:buFont typeface="+mj-lt"/>
              <a:buAutoNum type="arabicPeriod"/>
            </a:pP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simbol-simbol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, </a:t>
            </a:r>
            <a:r>
              <a:rPr lang="en-US" dirty="0" err="1"/>
              <a:t>kecuali</a:t>
            </a:r>
            <a:r>
              <a:rPr lang="en-US" dirty="0"/>
              <a:t> </a:t>
            </a:r>
            <a:r>
              <a:rPr lang="en-US" dirty="0" err="1"/>
              <a:t>garis</a:t>
            </a:r>
            <a:r>
              <a:rPr lang="en-US" dirty="0"/>
              <a:t> </a:t>
            </a:r>
            <a:r>
              <a:rPr lang="en-US" dirty="0" err="1"/>
              <a:t>bawah</a:t>
            </a:r>
            <a:r>
              <a:rPr lang="en-US" dirty="0"/>
              <a:t>. </a:t>
            </a:r>
            <a:endParaRPr lang="en-US" dirty="0" smtClean="0"/>
          </a:p>
          <a:p>
            <a:pPr marL="622300" indent="-396875">
              <a:buFont typeface="+mj-lt"/>
              <a:buAutoNum type="arabicPeriod"/>
            </a:pPr>
            <a:r>
              <a:rPr lang="en-US" dirty="0" err="1" smtClean="0"/>
              <a:t>Panjangnya</a:t>
            </a:r>
            <a:r>
              <a:rPr lang="en-US" dirty="0" smtClean="0"/>
              <a:t>  </a:t>
            </a:r>
            <a:r>
              <a:rPr lang="en-US" dirty="0" err="1" smtClean="0"/>
              <a:t>bebas</a:t>
            </a:r>
            <a:r>
              <a:rPr lang="en-US" dirty="0" smtClean="0"/>
              <a:t>, </a:t>
            </a:r>
            <a:r>
              <a:rPr lang="en-US" dirty="0" err="1" smtClean="0"/>
              <a:t>tetapi</a:t>
            </a:r>
            <a:r>
              <a:rPr lang="en-US" dirty="0" smtClean="0"/>
              <a:t> 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smtClean="0"/>
              <a:t>63 </a:t>
            </a:r>
            <a:r>
              <a:rPr lang="en-US" dirty="0" err="1" smtClean="0"/>
              <a:t>karakter</a:t>
            </a:r>
            <a:r>
              <a:rPr lang="en-US" dirty="0"/>
              <a:t> </a:t>
            </a:r>
            <a:r>
              <a:rPr lang="en-US" dirty="0" err="1" smtClean="0"/>
              <a:t>pertama</a:t>
            </a:r>
            <a:r>
              <a:rPr lang="en-US" dirty="0" smtClean="0"/>
              <a:t> yang </a:t>
            </a:r>
            <a:r>
              <a:rPr lang="en-US" dirty="0" err="1" smtClean="0"/>
              <a:t>dianggap</a:t>
            </a:r>
            <a:r>
              <a:rPr lang="en-US" dirty="0" smtClean="0"/>
              <a:t> </a:t>
            </a:r>
            <a:r>
              <a:rPr lang="en-US" dirty="0" err="1" smtClean="0"/>
              <a:t>siginifikan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5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IDENTIFIER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18049"/>
            <a:ext cx="10669853" cy="239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7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TIPE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Pada</a:t>
            </a:r>
            <a:r>
              <a:rPr lang="en-US" dirty="0"/>
              <a:t>   </a:t>
            </a:r>
            <a:r>
              <a:rPr lang="en-US" dirty="0" err="1"/>
              <a:t>waktu</a:t>
            </a:r>
            <a:r>
              <a:rPr lang="en-US" dirty="0"/>
              <a:t>  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mendeklarasikan</a:t>
            </a:r>
            <a:r>
              <a:rPr lang="en-US" dirty="0"/>
              <a:t>  </a:t>
            </a:r>
            <a:r>
              <a:rPr lang="en-US" dirty="0" err="1"/>
              <a:t>suatu</a:t>
            </a:r>
            <a:r>
              <a:rPr lang="en-US" dirty="0"/>
              <a:t>  </a:t>
            </a:r>
            <a:r>
              <a:rPr lang="en-US" dirty="0" err="1"/>
              <a:t>variabel</a:t>
            </a:r>
            <a:r>
              <a:rPr lang="en-US" dirty="0"/>
              <a:t>,  </a:t>
            </a:r>
            <a:r>
              <a:rPr lang="en-US" dirty="0" err="1"/>
              <a:t>maka</a:t>
            </a:r>
            <a:r>
              <a:rPr lang="en-US" dirty="0"/>
              <a:t>  </a:t>
            </a:r>
            <a:r>
              <a:rPr lang="en-US" dirty="0" err="1"/>
              <a:t>kita</a:t>
            </a:r>
            <a:r>
              <a:rPr lang="en-US" dirty="0"/>
              <a:t>  </a:t>
            </a:r>
            <a:r>
              <a:rPr lang="en-US" dirty="0" err="1"/>
              <a:t>harus</a:t>
            </a:r>
            <a:r>
              <a:rPr lang="en-US" dirty="0"/>
              <a:t>  </a:t>
            </a:r>
            <a:r>
              <a:rPr lang="en-US" dirty="0" err="1"/>
              <a:t>menentukan</a:t>
            </a:r>
            <a:r>
              <a:rPr lang="en-US" dirty="0"/>
              <a:t>  </a:t>
            </a:r>
            <a:r>
              <a:rPr lang="en-US" dirty="0" err="1"/>
              <a:t>tipe</a:t>
            </a:r>
            <a:r>
              <a:rPr lang="en-US" dirty="0"/>
              <a:t> 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datanya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INTEGER</a:t>
            </a:r>
          </a:p>
          <a:p>
            <a:r>
              <a:rPr lang="en-US" dirty="0" err="1" smtClean="0"/>
              <a:t>Tipe</a:t>
            </a:r>
            <a:r>
              <a:rPr lang="en-US" dirty="0" smtClean="0"/>
              <a:t> data </a:t>
            </a:r>
            <a:r>
              <a:rPr lang="en-US" dirty="0" err="1"/>
              <a:t>numerik</a:t>
            </a:r>
            <a:r>
              <a:rPr lang="en-US" dirty="0"/>
              <a:t> integer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bilangan</a:t>
            </a:r>
            <a:r>
              <a:rPr lang="en-US" dirty="0"/>
              <a:t> </a:t>
            </a:r>
            <a:r>
              <a:rPr lang="en-US" dirty="0" err="1"/>
              <a:t>bulat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 smtClean="0"/>
              <a:t>desimal</a:t>
            </a:r>
            <a:r>
              <a:rPr lang="en-US" dirty="0" smtClean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hexadesimal</a:t>
            </a:r>
            <a:r>
              <a:rPr lang="en-US" dirty="0"/>
              <a:t>. </a:t>
            </a:r>
            <a:r>
              <a:rPr lang="en-US" dirty="0" err="1"/>
              <a:t>Nilai</a:t>
            </a:r>
            <a:r>
              <a:rPr lang="en-US" dirty="0"/>
              <a:t> integer </a:t>
            </a:r>
            <a:r>
              <a:rPr lang="en-US" dirty="0" err="1"/>
              <a:t>hexadesimal</a:t>
            </a:r>
            <a:r>
              <a:rPr lang="en-US" dirty="0"/>
              <a:t> </a:t>
            </a:r>
            <a:r>
              <a:rPr lang="en-US" dirty="0" err="1"/>
              <a:t>diawali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 smtClean="0"/>
              <a:t>tanda</a:t>
            </a:r>
            <a:r>
              <a:rPr lang="en-US" dirty="0" smtClean="0"/>
              <a:t> </a:t>
            </a:r>
            <a:r>
              <a:rPr lang="en-US" dirty="0"/>
              <a:t>dollar ($). </a:t>
            </a:r>
          </a:p>
        </p:txBody>
      </p:sp>
    </p:spTree>
    <p:extLst>
      <p:ext uri="{BB962C8B-B14F-4D97-AF65-F5344CB8AC3E}">
        <p14:creationId xmlns:p14="http://schemas.microsoft.com/office/powerpoint/2010/main" val="95476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Turbo Pascal </a:t>
            </a:r>
            <a:r>
              <a:rPr lang="en-US" dirty="0" err="1"/>
              <a:t>menyediakan</a:t>
            </a:r>
            <a:r>
              <a:rPr lang="en-US" dirty="0"/>
              <a:t> 5 </a:t>
            </a:r>
            <a:r>
              <a:rPr lang="en-US" dirty="0" err="1"/>
              <a:t>macam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integer yang </a:t>
            </a:r>
            <a:br>
              <a:rPr lang="en-US" dirty="0"/>
            </a:br>
            <a:r>
              <a:rPr lang="en-US" dirty="0" err="1"/>
              <a:t>masing-masing</a:t>
            </a:r>
            <a:r>
              <a:rPr lang="en-US" dirty="0"/>
              <a:t>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jangkauan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 smtClean="0"/>
              <a:t>berbeda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531" r="20816"/>
          <a:stretch/>
        </p:blipFill>
        <p:spPr>
          <a:xfrm>
            <a:off x="1020417" y="3305940"/>
            <a:ext cx="8801302" cy="199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68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 err="1"/>
              <a:t>Misalnya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 smtClean="0"/>
              <a:t>variabel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/>
              <a:t>bernama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J</a:t>
            </a:r>
            <a:r>
              <a:rPr lang="en-US" u="sng" dirty="0" err="1"/>
              <a:t>umlah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dikandungnya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255,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byte.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659" r="31878"/>
          <a:stretch/>
        </p:blipFill>
        <p:spPr>
          <a:xfrm>
            <a:off x="2782959" y="4001294"/>
            <a:ext cx="6838122" cy="19316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59843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REAL</a:t>
            </a:r>
            <a:endParaRPr lang="en-US" b="1" dirty="0"/>
          </a:p>
          <a:p>
            <a:r>
              <a:rPr lang="en-US" sz="3200" dirty="0" err="1"/>
              <a:t>Nilai</a:t>
            </a:r>
            <a:r>
              <a:rPr lang="en-US" sz="3200" dirty="0"/>
              <a:t> </a:t>
            </a:r>
            <a:r>
              <a:rPr lang="en-US" sz="3200" dirty="0" err="1"/>
              <a:t>konstanta</a:t>
            </a:r>
            <a:r>
              <a:rPr lang="en-US" sz="3200" dirty="0"/>
              <a:t> </a:t>
            </a:r>
            <a:r>
              <a:rPr lang="en-US" sz="3200" dirty="0" err="1"/>
              <a:t>numeril</a:t>
            </a:r>
            <a:r>
              <a:rPr lang="en-US" sz="3200" dirty="0"/>
              <a:t> real </a:t>
            </a:r>
            <a:r>
              <a:rPr lang="en-US" sz="3200" dirty="0" err="1"/>
              <a:t>berkisar</a:t>
            </a:r>
            <a:r>
              <a:rPr lang="en-US" sz="3200" dirty="0"/>
              <a:t> </a:t>
            </a:r>
            <a:r>
              <a:rPr lang="en-US" sz="3200" dirty="0" err="1"/>
              <a:t>dari</a:t>
            </a:r>
            <a:r>
              <a:rPr lang="en-US" sz="3200" dirty="0"/>
              <a:t> 1E-38 </a:t>
            </a:r>
            <a:r>
              <a:rPr lang="en-US" sz="3200" dirty="0" err="1"/>
              <a:t>sampai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1E+38 </a:t>
            </a:r>
            <a:r>
              <a:rPr lang="en-US" sz="3200" dirty="0" err="1" smtClean="0"/>
              <a:t>dengan</a:t>
            </a:r>
            <a:r>
              <a:rPr lang="en-US" sz="3200" dirty="0" smtClean="0"/>
              <a:t> </a:t>
            </a:r>
            <a:r>
              <a:rPr lang="en-US" sz="3200" dirty="0" err="1"/>
              <a:t>mantisa</a:t>
            </a:r>
            <a:r>
              <a:rPr lang="en-US" sz="3200" dirty="0"/>
              <a:t> yang </a:t>
            </a:r>
            <a:r>
              <a:rPr lang="en-US" sz="3200" dirty="0" err="1"/>
              <a:t>signifikan</a:t>
            </a:r>
            <a:r>
              <a:rPr lang="en-US" sz="3200" dirty="0"/>
              <a:t> </a:t>
            </a:r>
            <a:r>
              <a:rPr lang="en-US" sz="3200" dirty="0" err="1"/>
              <a:t>sampai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11 digit</a:t>
            </a:r>
            <a:r>
              <a:rPr lang="en-US" sz="3200" dirty="0" smtClean="0"/>
              <a:t>.</a:t>
            </a:r>
          </a:p>
          <a:p>
            <a:pPr marL="0" indent="0">
              <a:buNone/>
            </a:pPr>
            <a:endParaRPr lang="en-US" sz="3200" dirty="0" smtClean="0"/>
          </a:p>
          <a:p>
            <a:r>
              <a:rPr lang="en-US" sz="3200" dirty="0" smtClean="0"/>
              <a:t>E </a:t>
            </a:r>
            <a:r>
              <a:rPr lang="en-US" sz="3200" dirty="0" err="1"/>
              <a:t>menunjukkan</a:t>
            </a:r>
            <a:r>
              <a:rPr lang="en-US" sz="3200" dirty="0"/>
              <a:t> </a:t>
            </a:r>
            <a:r>
              <a:rPr lang="en-US" sz="3200" dirty="0" err="1" smtClean="0"/>
              <a:t>nilai</a:t>
            </a:r>
            <a:r>
              <a:rPr lang="en-US" sz="3200" dirty="0" smtClean="0"/>
              <a:t> </a:t>
            </a:r>
            <a:r>
              <a:rPr lang="en-US" sz="3200" dirty="0"/>
              <a:t>10 </a:t>
            </a:r>
            <a:r>
              <a:rPr lang="en-US" sz="3200" dirty="0" err="1"/>
              <a:t>pangkat</a:t>
            </a:r>
            <a:r>
              <a:rPr lang="en-US" sz="3200" dirty="0"/>
              <a:t>. </a:t>
            </a:r>
            <a:r>
              <a:rPr lang="en-US" sz="3200" dirty="0" err="1"/>
              <a:t>Nilai</a:t>
            </a:r>
            <a:r>
              <a:rPr lang="en-US" sz="3200" dirty="0"/>
              <a:t> </a:t>
            </a:r>
            <a:r>
              <a:rPr lang="en-US" sz="3200" dirty="0" err="1"/>
              <a:t>konstanta</a:t>
            </a:r>
            <a:r>
              <a:rPr lang="en-US" sz="3200" dirty="0"/>
              <a:t> </a:t>
            </a:r>
            <a:r>
              <a:rPr lang="en-US" sz="3200" dirty="0" err="1"/>
              <a:t>numeril</a:t>
            </a:r>
            <a:r>
              <a:rPr lang="en-US" sz="3200" dirty="0"/>
              <a:t> real </a:t>
            </a:r>
            <a:r>
              <a:rPr lang="en-US" sz="3200" dirty="0" err="1"/>
              <a:t>menempati</a:t>
            </a:r>
            <a:r>
              <a:rPr lang="en-US" sz="3200" dirty="0"/>
              <a:t> </a:t>
            </a:r>
            <a:r>
              <a:rPr lang="en-US" sz="3200" dirty="0" err="1"/>
              <a:t>memori</a:t>
            </a:r>
            <a:r>
              <a:rPr lang="en-US" sz="3200" dirty="0"/>
              <a:t> </a:t>
            </a:r>
            <a:r>
              <a:rPr lang="en-US" sz="3200" dirty="0" err="1"/>
              <a:t>sebesar</a:t>
            </a:r>
            <a:r>
              <a:rPr lang="en-US" sz="3200" dirty="0"/>
              <a:t> 6 </a:t>
            </a:r>
            <a:r>
              <a:rPr lang="en-US" sz="3200" dirty="0" smtClean="0"/>
              <a:t>byte</a:t>
            </a:r>
            <a:r>
              <a:rPr lang="en-US" sz="3200" dirty="0"/>
              <a:t>. </a:t>
            </a:r>
            <a:endParaRPr lang="en-US" sz="3200" dirty="0" smtClean="0"/>
          </a:p>
          <a:p>
            <a:pPr marL="0" indent="0">
              <a:buNone/>
            </a:pPr>
            <a:endParaRPr lang="en-US" sz="3200" b="1" dirty="0"/>
          </a:p>
          <a:p>
            <a:r>
              <a:rPr lang="en-US" sz="3200" dirty="0" err="1"/>
              <a:t>Contoh</a:t>
            </a:r>
            <a:r>
              <a:rPr lang="en-US" sz="3200" dirty="0"/>
              <a:t>:</a:t>
            </a:r>
          </a:p>
          <a:p>
            <a:pPr marL="225425" indent="0">
              <a:buNone/>
            </a:pPr>
            <a:r>
              <a:rPr lang="en-US" sz="3200" dirty="0" err="1"/>
              <a:t>Misalnya</a:t>
            </a:r>
            <a:r>
              <a:rPr lang="en-US" sz="3200" dirty="0"/>
              <a:t> </a:t>
            </a:r>
            <a:r>
              <a:rPr lang="en-US" sz="3200" dirty="0" err="1"/>
              <a:t>kita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membuat</a:t>
            </a:r>
            <a:r>
              <a:rPr lang="en-US" sz="3200" dirty="0"/>
              <a:t> </a:t>
            </a:r>
            <a:r>
              <a:rPr lang="en-US" sz="3200" dirty="0" err="1"/>
              <a:t>pengenal</a:t>
            </a:r>
            <a:r>
              <a:rPr lang="en-US" sz="3200" dirty="0"/>
              <a:t> </a:t>
            </a:r>
            <a:r>
              <a:rPr lang="en-US" sz="3200" dirty="0" err="1"/>
              <a:t>variabel</a:t>
            </a:r>
            <a:r>
              <a:rPr lang="en-US" sz="3200" dirty="0"/>
              <a:t> yang </a:t>
            </a:r>
            <a:r>
              <a:rPr lang="en-US" sz="3200" dirty="0" err="1"/>
              <a:t>bernama</a:t>
            </a:r>
            <a:r>
              <a:rPr lang="en-US" sz="3200" dirty="0"/>
              <a:t> </a:t>
            </a:r>
            <a:r>
              <a:rPr lang="en-US" sz="3200" u="sng" dirty="0"/>
              <a:t>Luas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bernilai</a:t>
            </a:r>
            <a:r>
              <a:rPr lang="en-US" sz="3200" dirty="0"/>
              <a:t> </a:t>
            </a:r>
            <a:r>
              <a:rPr lang="en-US" sz="3200" dirty="0" err="1"/>
              <a:t>desimal</a:t>
            </a:r>
            <a:r>
              <a:rPr lang="en-US" sz="3200" dirty="0"/>
              <a:t> </a:t>
            </a:r>
            <a:r>
              <a:rPr lang="en-US" sz="3200" dirty="0" err="1"/>
              <a:t>atau</a:t>
            </a:r>
            <a:r>
              <a:rPr lang="en-US" sz="3200" dirty="0"/>
              <a:t> </a:t>
            </a:r>
            <a:r>
              <a:rPr lang="en-US" sz="3200" dirty="0" err="1"/>
              <a:t>ada</a:t>
            </a:r>
            <a:r>
              <a:rPr lang="en-US" sz="3200" dirty="0"/>
              <a:t> </a:t>
            </a:r>
            <a:r>
              <a:rPr lang="en-US" sz="3200" dirty="0" err="1"/>
              <a:t>pecahannya</a:t>
            </a:r>
            <a:r>
              <a:rPr lang="en-US" sz="3200" dirty="0"/>
              <a:t>. </a:t>
            </a:r>
          </a:p>
          <a:p>
            <a:pPr marL="0" indent="0">
              <a:buNone/>
            </a:pP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09334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514" y="2252870"/>
            <a:ext cx="10206709" cy="35250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92715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 smtClean="0"/>
              <a:t>MATERI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Struktur</a:t>
            </a:r>
            <a:r>
              <a:rPr lang="en-US" sz="2800" dirty="0" smtClean="0"/>
              <a:t> </a:t>
            </a:r>
            <a:r>
              <a:rPr lang="en-US" sz="2800" dirty="0" err="1" smtClean="0"/>
              <a:t>dan</a:t>
            </a:r>
            <a:r>
              <a:rPr lang="en-US" sz="2800" dirty="0" smtClean="0"/>
              <a:t> </a:t>
            </a:r>
            <a:r>
              <a:rPr lang="en-US" dirty="0" err="1" smtClean="0"/>
              <a:t>E</a:t>
            </a:r>
            <a:r>
              <a:rPr lang="en-US" sz="2800" dirty="0" err="1" smtClean="0"/>
              <a:t>lemen</a:t>
            </a:r>
            <a:r>
              <a:rPr lang="en-US" sz="2800" dirty="0" smtClean="0"/>
              <a:t> </a:t>
            </a:r>
            <a:r>
              <a:rPr lang="en-US" dirty="0" smtClean="0"/>
              <a:t>B</a:t>
            </a:r>
            <a:r>
              <a:rPr lang="en-US" sz="2800" dirty="0" smtClean="0"/>
              <a:t>ahasa Pascal</a:t>
            </a:r>
          </a:p>
          <a:p>
            <a:r>
              <a:rPr lang="en-US" sz="2800" dirty="0" err="1" smtClean="0"/>
              <a:t>Pemrograman</a:t>
            </a:r>
            <a:r>
              <a:rPr lang="en-US" sz="2800" dirty="0" smtClean="0"/>
              <a:t> </a:t>
            </a:r>
            <a:r>
              <a:rPr lang="en-US" sz="2800" dirty="0" err="1" smtClean="0"/>
              <a:t>sederhana</a:t>
            </a:r>
            <a:r>
              <a:rPr lang="en-US" sz="2800" dirty="0" smtClean="0"/>
              <a:t> </a:t>
            </a:r>
            <a:r>
              <a:rPr lang="en-US" sz="2800" dirty="0" err="1" smtClean="0"/>
              <a:t>dalam</a:t>
            </a:r>
            <a:r>
              <a:rPr lang="en-US" sz="2800" dirty="0" smtClean="0"/>
              <a:t> Bahasa Pascal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8438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KARAKTER</a:t>
            </a:r>
          </a:p>
          <a:p>
            <a:pPr marL="0" indent="0">
              <a:buNone/>
            </a:pPr>
            <a:r>
              <a:rPr lang="en-US" dirty="0" err="1"/>
              <a:t>Nilai</a:t>
            </a:r>
            <a:r>
              <a:rPr lang="en-US" dirty="0"/>
              <a:t>  data  </a:t>
            </a:r>
            <a:r>
              <a:rPr lang="en-US" dirty="0" err="1"/>
              <a:t>karakter</a:t>
            </a:r>
            <a:r>
              <a:rPr lang="en-US" dirty="0"/>
              <a:t>  </a:t>
            </a:r>
            <a:r>
              <a:rPr lang="en-US" dirty="0" err="1"/>
              <a:t>berupa</a:t>
            </a:r>
            <a:r>
              <a:rPr lang="en-US" dirty="0"/>
              <a:t>  </a:t>
            </a:r>
            <a:r>
              <a:rPr lang="en-US" dirty="0" err="1"/>
              <a:t>karakter</a:t>
            </a:r>
            <a:r>
              <a:rPr lang="en-US" dirty="0"/>
              <a:t>  yang  </a:t>
            </a:r>
            <a:r>
              <a:rPr lang="en-US" dirty="0" err="1"/>
              <a:t>ditulis</a:t>
            </a:r>
            <a:r>
              <a:rPr lang="en-US" dirty="0"/>
              <a:t>  </a:t>
            </a:r>
            <a:r>
              <a:rPr lang="en-US" dirty="0" err="1"/>
              <a:t>diantara</a:t>
            </a:r>
            <a:r>
              <a:rPr lang="en-US" dirty="0"/>
              <a:t>  </a:t>
            </a:r>
            <a:r>
              <a:rPr lang="en-US" dirty="0" err="1"/>
              <a:t>tanda</a:t>
            </a:r>
            <a:r>
              <a:rPr lang="en-US" dirty="0"/>
              <a:t>  </a:t>
            </a:r>
            <a:r>
              <a:rPr lang="en-US" dirty="0" err="1"/>
              <a:t>petik</a:t>
            </a:r>
            <a:r>
              <a:rPr lang="en-US" dirty="0"/>
              <a:t> </a:t>
            </a:r>
            <a:r>
              <a:rPr lang="en-US" dirty="0" err="1" smtClean="0"/>
              <a:t>tunggal</a:t>
            </a:r>
            <a:r>
              <a:rPr lang="en-US" dirty="0"/>
              <a:t>, </a:t>
            </a:r>
            <a:r>
              <a:rPr lang="en-US" dirty="0" err="1"/>
              <a:t>seperti</a:t>
            </a:r>
            <a:r>
              <a:rPr lang="en-US" dirty="0"/>
              <a:t> ‘A’, ‘a’, ‘!’, ‘5’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sebagainya</a:t>
            </a:r>
            <a:r>
              <a:rPr lang="en-US" dirty="0"/>
              <a:t>.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 smtClean="0"/>
              <a:t>menyimpan</a:t>
            </a:r>
            <a:r>
              <a:rPr lang="en-US" dirty="0" smtClean="0"/>
              <a:t> </a:t>
            </a:r>
            <a:r>
              <a:rPr lang="en-US" dirty="0"/>
              <a:t>data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dideklarasikan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smtClean="0"/>
              <a:t>Char. </a:t>
            </a: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347" y="4233960"/>
            <a:ext cx="10109274" cy="14644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0017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STRING</a:t>
            </a:r>
          </a:p>
          <a:p>
            <a:r>
              <a:rPr lang="en-US" dirty="0" err="1"/>
              <a:t>Nilai</a:t>
            </a:r>
            <a:r>
              <a:rPr lang="en-US" dirty="0"/>
              <a:t> data string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u="sng" dirty="0" err="1"/>
              <a:t>urut-urutan</a:t>
            </a:r>
            <a:r>
              <a:rPr lang="en-US" u="sng" dirty="0"/>
              <a:t> </a:t>
            </a:r>
            <a:r>
              <a:rPr lang="en-US" u="sng" dirty="0" err="1"/>
              <a:t>dari</a:t>
            </a:r>
            <a:r>
              <a:rPr lang="en-US" u="sng" dirty="0"/>
              <a:t> </a:t>
            </a:r>
            <a:r>
              <a:rPr lang="en-US" u="sng" dirty="0" err="1"/>
              <a:t>karakter</a:t>
            </a:r>
            <a:r>
              <a:rPr lang="en-US" u="sng" dirty="0"/>
              <a:t> </a:t>
            </a:r>
            <a:r>
              <a:rPr lang="en-US" dirty="0"/>
              <a:t>yang </a:t>
            </a:r>
            <a:r>
              <a:rPr lang="en-US" dirty="0" err="1"/>
              <a:t>terletak</a:t>
            </a:r>
            <a:r>
              <a:rPr lang="en-US" dirty="0"/>
              <a:t> di </a:t>
            </a:r>
            <a:br>
              <a:rPr lang="en-US" dirty="0"/>
            </a:br>
            <a:r>
              <a:rPr lang="en-US" dirty="0" err="1"/>
              <a:t>antara</a:t>
            </a:r>
            <a:r>
              <a:rPr lang="en-US" dirty="0"/>
              <a:t>   </a:t>
            </a:r>
            <a:r>
              <a:rPr lang="en-US" dirty="0" err="1"/>
              <a:t>tanda</a:t>
            </a:r>
            <a:r>
              <a:rPr lang="en-US" dirty="0"/>
              <a:t>   </a:t>
            </a:r>
            <a:r>
              <a:rPr lang="en-US" dirty="0" err="1"/>
              <a:t>petik</a:t>
            </a:r>
            <a:r>
              <a:rPr lang="en-US" dirty="0"/>
              <a:t>   </a:t>
            </a:r>
            <a:r>
              <a:rPr lang="en-US" dirty="0" err="1"/>
              <a:t>tunggal</a:t>
            </a:r>
            <a:r>
              <a:rPr lang="en-US" dirty="0"/>
              <a:t>.   </a:t>
            </a:r>
            <a:endParaRPr lang="en-US" dirty="0" smtClean="0"/>
          </a:p>
          <a:p>
            <a:r>
              <a:rPr lang="en-US" dirty="0" err="1" smtClean="0"/>
              <a:t>Bila</a:t>
            </a:r>
            <a:r>
              <a:rPr lang="en-US" dirty="0" smtClean="0"/>
              <a:t>   </a:t>
            </a:r>
            <a:r>
              <a:rPr lang="en-US" dirty="0" err="1"/>
              <a:t>karakter</a:t>
            </a:r>
            <a:r>
              <a:rPr lang="en-US" dirty="0"/>
              <a:t>   </a:t>
            </a:r>
            <a:r>
              <a:rPr lang="en-US" dirty="0" err="1"/>
              <a:t>petik</a:t>
            </a:r>
            <a:r>
              <a:rPr lang="en-US" dirty="0"/>
              <a:t>   </a:t>
            </a:r>
            <a:r>
              <a:rPr lang="en-US" dirty="0" err="1"/>
              <a:t>merupakan</a:t>
            </a:r>
            <a:r>
              <a:rPr lang="en-US" dirty="0"/>
              <a:t>  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string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ditulis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menggunaan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petik</a:t>
            </a:r>
            <a:r>
              <a:rPr lang="en-US" dirty="0"/>
              <a:t> </a:t>
            </a:r>
            <a:r>
              <a:rPr lang="en-US" dirty="0" err="1" smtClean="0"/>
              <a:t>tunggal</a:t>
            </a:r>
            <a:r>
              <a:rPr lang="en-US" dirty="0" smtClean="0"/>
              <a:t>  </a:t>
            </a:r>
            <a:r>
              <a:rPr lang="en-US" dirty="0" err="1"/>
              <a:t>berurutan</a:t>
            </a:r>
            <a:r>
              <a:rPr lang="en-US" dirty="0"/>
              <a:t>.  </a:t>
            </a:r>
            <a:endParaRPr lang="en-US" dirty="0" smtClean="0"/>
          </a:p>
          <a:p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/>
              <a:t>data  string  </a:t>
            </a:r>
            <a:r>
              <a:rPr lang="en-US" dirty="0" err="1"/>
              <a:t>akan</a:t>
            </a:r>
            <a:r>
              <a:rPr lang="en-US" dirty="0"/>
              <a:t>  </a:t>
            </a:r>
            <a:r>
              <a:rPr lang="en-US" dirty="0" err="1"/>
              <a:t>menemapati</a:t>
            </a:r>
            <a:r>
              <a:rPr lang="en-US" dirty="0"/>
              <a:t>  </a:t>
            </a:r>
            <a:r>
              <a:rPr lang="en-US" dirty="0" err="1"/>
              <a:t>memori</a:t>
            </a:r>
            <a:r>
              <a:rPr lang="en-US" dirty="0"/>
              <a:t>  </a:t>
            </a:r>
            <a:r>
              <a:rPr lang="en-US" dirty="0" err="1"/>
              <a:t>sebesar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</a:t>
            </a:r>
            <a:r>
              <a:rPr lang="en-US" dirty="0" err="1"/>
              <a:t>stringnya</a:t>
            </a:r>
            <a:r>
              <a:rPr lang="en-US" dirty="0"/>
              <a:t> </a:t>
            </a:r>
            <a:r>
              <a:rPr lang="en-US" dirty="0" err="1"/>
              <a:t>ditambah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1 byte.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panjang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string di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deklarasi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disebutkan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dianggap</a:t>
            </a:r>
            <a:r>
              <a:rPr lang="en-US" dirty="0"/>
              <a:t> </a:t>
            </a:r>
            <a:r>
              <a:rPr lang="en-US" dirty="0" err="1"/>
              <a:t>panjangnya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255 </a:t>
            </a:r>
            <a:r>
              <a:rPr lang="en-US" dirty="0" err="1"/>
              <a:t>karakter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201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033"/>
          <a:stretch/>
        </p:blipFill>
        <p:spPr>
          <a:xfrm>
            <a:off x="1807833" y="2559133"/>
            <a:ext cx="8512167" cy="33248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34119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BOOLEAN</a:t>
            </a:r>
          </a:p>
          <a:p>
            <a:pPr marL="0" indent="0">
              <a:buNone/>
            </a:pP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True </a:t>
            </a:r>
            <a:r>
              <a:rPr lang="en-US" dirty="0" err="1"/>
              <a:t>dan</a:t>
            </a:r>
            <a:r>
              <a:rPr lang="en-US" dirty="0"/>
              <a:t> False. Kita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mendeklarasikan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boolean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mengisi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data </a:t>
            </a:r>
            <a:r>
              <a:rPr lang="en-US" dirty="0" err="1"/>
              <a:t>boolean</a:t>
            </a:r>
            <a:r>
              <a:rPr lang="en-US" dirty="0"/>
              <a:t> True </a:t>
            </a:r>
            <a:r>
              <a:rPr lang="en-US" dirty="0" err="1"/>
              <a:t>atau</a:t>
            </a:r>
            <a:r>
              <a:rPr lang="en-US" dirty="0"/>
              <a:t> False. </a:t>
            </a: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dioperasikan</a:t>
            </a:r>
            <a:r>
              <a:rPr lang="en-US" dirty="0"/>
              <a:t> </a:t>
            </a:r>
            <a:r>
              <a:rPr lang="en-US" dirty="0" err="1"/>
              <a:t>kedalam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aritmatika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8657"/>
          <a:stretch/>
        </p:blipFill>
        <p:spPr>
          <a:xfrm>
            <a:off x="2351612" y="4324860"/>
            <a:ext cx="7488776" cy="18521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65836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POINTER</a:t>
            </a:r>
          </a:p>
          <a:p>
            <a:pPr marL="0" indent="0">
              <a:buNone/>
            </a:pPr>
            <a:r>
              <a:rPr lang="en-US" dirty="0" err="1"/>
              <a:t>Suatu</a:t>
            </a:r>
            <a:r>
              <a:rPr lang="en-US" dirty="0"/>
              <a:t> pointer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yang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alamat</a:t>
            </a:r>
            <a:r>
              <a:rPr lang="en-US" dirty="0"/>
              <a:t> di </a:t>
            </a:r>
            <a:r>
              <a:rPr lang="en-US" dirty="0" err="1"/>
              <a:t>memori</a:t>
            </a:r>
            <a:r>
              <a:rPr lang="en-US" dirty="0"/>
              <a:t>. </a:t>
            </a:r>
            <a:r>
              <a:rPr lang="en-US" dirty="0" err="1"/>
              <a:t>Dengan</a:t>
            </a:r>
            <a:r>
              <a:rPr lang="en-US" dirty="0"/>
              <a:t> kata lain, pointer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menunjukkan</a:t>
            </a:r>
            <a:r>
              <a:rPr lang="en-US" dirty="0"/>
              <a:t> </a:t>
            </a:r>
            <a:r>
              <a:rPr lang="en-US" dirty="0" err="1"/>
              <a:t>letak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data di </a:t>
            </a:r>
            <a:r>
              <a:rPr lang="en-US" dirty="0" err="1"/>
              <a:t>memori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6479"/>
          <a:stretch/>
        </p:blipFill>
        <p:spPr>
          <a:xfrm>
            <a:off x="2192146" y="3684691"/>
            <a:ext cx="7111809" cy="24922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5669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ORDINAL</a:t>
            </a:r>
          </a:p>
          <a:p>
            <a:pPr marL="0" indent="0">
              <a:buNone/>
            </a:pPr>
            <a:r>
              <a:rPr lang="en-US" dirty="0" err="1"/>
              <a:t>Tipe</a:t>
            </a:r>
            <a:r>
              <a:rPr lang="en-US" dirty="0"/>
              <a:t> data ordinal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yang </a:t>
            </a:r>
            <a:r>
              <a:rPr lang="en-US" dirty="0" err="1"/>
              <a:t>merupakan</a:t>
            </a:r>
            <a:r>
              <a:rPr lang="en-US" dirty="0"/>
              <a:t> subset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sederhana</a:t>
            </a:r>
            <a:r>
              <a:rPr lang="en-US" dirty="0"/>
              <a:t>. </a:t>
            </a:r>
            <a:r>
              <a:rPr lang="en-US" dirty="0" smtClean="0"/>
              <a:t>Yang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ordinal </a:t>
            </a:r>
            <a:r>
              <a:rPr lang="en-US" dirty="0" err="1"/>
              <a:t>adalah</a:t>
            </a:r>
            <a:r>
              <a:rPr lang="en-US" dirty="0"/>
              <a:t>: </a:t>
            </a:r>
          </a:p>
          <a:p>
            <a:r>
              <a:rPr lang="en-US" dirty="0" err="1"/>
              <a:t>Tipe</a:t>
            </a:r>
            <a:r>
              <a:rPr lang="en-US" dirty="0"/>
              <a:t> data </a:t>
            </a:r>
            <a:r>
              <a:rPr lang="en-US" dirty="0" err="1"/>
              <a:t>standar</a:t>
            </a:r>
            <a:r>
              <a:rPr lang="en-US" dirty="0"/>
              <a:t> (</a:t>
            </a:r>
            <a:r>
              <a:rPr lang="en-US" dirty="0" err="1" smtClean="0"/>
              <a:t>Ineteger</a:t>
            </a:r>
            <a:r>
              <a:rPr lang="en-US" dirty="0" smtClean="0"/>
              <a:t>, </a:t>
            </a:r>
            <a:r>
              <a:rPr lang="en-US" dirty="0" err="1"/>
              <a:t>ShortInt</a:t>
            </a:r>
            <a:r>
              <a:rPr lang="en-US" dirty="0"/>
              <a:t>, </a:t>
            </a:r>
            <a:r>
              <a:rPr lang="en-US" dirty="0" err="1"/>
              <a:t>LongInt</a:t>
            </a:r>
            <a:r>
              <a:rPr lang="en-US" dirty="0"/>
              <a:t>, Byte, Word, </a:t>
            </a:r>
            <a:r>
              <a:rPr lang="en-US" dirty="0" smtClean="0"/>
              <a:t>Boolean, Char</a:t>
            </a:r>
            <a:r>
              <a:rPr lang="en-US" dirty="0"/>
              <a:t>) </a:t>
            </a:r>
          </a:p>
          <a:p>
            <a:r>
              <a:rPr lang="en-US" dirty="0" err="1" smtClean="0"/>
              <a:t>Tipe</a:t>
            </a:r>
            <a:r>
              <a:rPr lang="en-US" dirty="0" smtClean="0"/>
              <a:t> </a:t>
            </a:r>
            <a:r>
              <a:rPr lang="en-US" dirty="0"/>
              <a:t>data yang </a:t>
            </a:r>
            <a:r>
              <a:rPr lang="en-US" dirty="0" err="1"/>
              <a:t>didefinisikan</a:t>
            </a:r>
            <a:r>
              <a:rPr lang="en-US" dirty="0"/>
              <a:t> </a:t>
            </a:r>
            <a:r>
              <a:rPr lang="en-US" dirty="0" err="1"/>
              <a:t>sendiri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pemakai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911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Tipe</a:t>
            </a:r>
            <a:r>
              <a:rPr lang="en-US" dirty="0" smtClean="0"/>
              <a:t> data </a:t>
            </a:r>
            <a:r>
              <a:rPr lang="en-US" dirty="0"/>
              <a:t>ordinal </a:t>
            </a:r>
            <a:r>
              <a:rPr lang="en-US" dirty="0" err="1"/>
              <a:t>mempunyai</a:t>
            </a:r>
            <a:r>
              <a:rPr lang="en-US" dirty="0"/>
              <a:t> 4 </a:t>
            </a:r>
            <a:r>
              <a:rPr lang="en-US" dirty="0" err="1"/>
              <a:t>karakteristik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data ordinal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berurutan</a:t>
            </a:r>
            <a:r>
              <a:rPr lang="en-US" dirty="0"/>
              <a:t>.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Fungsi</a:t>
            </a:r>
            <a:r>
              <a:rPr lang="en-US" dirty="0" smtClean="0"/>
              <a:t>   </a:t>
            </a:r>
            <a:r>
              <a:rPr lang="en-US" dirty="0" err="1"/>
              <a:t>standar</a:t>
            </a:r>
            <a:r>
              <a:rPr lang="en-US" dirty="0"/>
              <a:t>   </a:t>
            </a:r>
            <a:r>
              <a:rPr lang="en-US" dirty="0" err="1"/>
              <a:t>Ord</a:t>
            </a:r>
            <a:r>
              <a:rPr lang="en-US" dirty="0"/>
              <a:t>   </a:t>
            </a:r>
            <a:r>
              <a:rPr lang="en-US" dirty="0" err="1"/>
              <a:t>dapat</a:t>
            </a:r>
            <a:r>
              <a:rPr lang="en-US" dirty="0"/>
              <a:t>   </a:t>
            </a:r>
            <a:r>
              <a:rPr lang="en-US" dirty="0" err="1"/>
              <a:t>digunakan</a:t>
            </a:r>
            <a:r>
              <a:rPr lang="en-US" dirty="0"/>
              <a:t>   </a:t>
            </a:r>
            <a:r>
              <a:rPr lang="en-US" dirty="0" err="1"/>
              <a:t>untuk</a:t>
            </a:r>
            <a:r>
              <a:rPr lang="en-US" dirty="0"/>
              <a:t>   </a:t>
            </a:r>
            <a:r>
              <a:rPr lang="en-US" dirty="0" err="1"/>
              <a:t>menghasilkan</a:t>
            </a:r>
            <a:r>
              <a:rPr lang="en-US" dirty="0"/>
              <a:t>   </a:t>
            </a:r>
            <a:r>
              <a:rPr lang="en-US" dirty="0" err="1" smtClean="0"/>
              <a:t>nilai</a:t>
            </a:r>
            <a:r>
              <a:rPr lang="en-US" dirty="0"/>
              <a:t> </a:t>
            </a:r>
            <a:r>
              <a:rPr lang="en-US" dirty="0" err="1" smtClean="0"/>
              <a:t>urutannya</a:t>
            </a:r>
            <a:r>
              <a:rPr lang="en-US" dirty="0"/>
              <a:t>.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Pred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mengasilkan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urutan</a:t>
            </a:r>
            <a:r>
              <a:rPr lang="en-US" dirty="0"/>
              <a:t> </a:t>
            </a:r>
            <a:r>
              <a:rPr lang="en-US" dirty="0" err="1" smtClean="0"/>
              <a:t>sebelumnya</a:t>
            </a:r>
            <a:r>
              <a:rPr lang="en-US" dirty="0"/>
              <a:t>. 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Succ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 smtClean="0"/>
              <a:t>urutan</a:t>
            </a:r>
            <a:r>
              <a:rPr lang="en-US" dirty="0"/>
              <a:t> </a:t>
            </a:r>
            <a:r>
              <a:rPr lang="en-US" dirty="0" err="1" smtClean="0"/>
              <a:t>sesudahnya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7242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TIPE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4973"/>
          <a:stretch/>
        </p:blipFill>
        <p:spPr>
          <a:xfrm>
            <a:off x="1754827" y="2643345"/>
            <a:ext cx="8568616" cy="19418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40572"/>
          <a:stretch/>
        </p:blipFill>
        <p:spPr>
          <a:xfrm>
            <a:off x="3354483" y="4967150"/>
            <a:ext cx="4813171" cy="120981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16884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OPERATOR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ASSIGNMENT OPERATOR</a:t>
            </a:r>
          </a:p>
          <a:p>
            <a:pPr marL="0" indent="0">
              <a:buNone/>
            </a:pPr>
            <a:r>
              <a:rPr lang="en-US" dirty="0"/>
              <a:t>Assignment operator </a:t>
            </a:r>
            <a:r>
              <a:rPr lang="en-US" dirty="0" err="1"/>
              <a:t>adalah</a:t>
            </a:r>
            <a:r>
              <a:rPr lang="en-US" dirty="0"/>
              <a:t> operator </a:t>
            </a:r>
            <a:r>
              <a:rPr lang="en-US" dirty="0" err="1"/>
              <a:t>pengerjaan</a:t>
            </a:r>
            <a:r>
              <a:rPr lang="en-US" dirty="0"/>
              <a:t>, operator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simbol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diikuti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tanda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(:=). 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07" r="59365" b="-1"/>
          <a:stretch/>
        </p:blipFill>
        <p:spPr>
          <a:xfrm>
            <a:off x="1874096" y="3670851"/>
            <a:ext cx="7879504" cy="10924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04373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OPERATOR ARITMATIK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9222" t="19611" r="31361" b="43976"/>
          <a:stretch/>
        </p:blipFill>
        <p:spPr>
          <a:xfrm>
            <a:off x="2292627" y="2364203"/>
            <a:ext cx="7600789" cy="394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42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guna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 </a:t>
            </a:r>
            <a:r>
              <a:rPr lang="en-US" dirty="0" err="1"/>
              <a:t>membuat</a:t>
            </a:r>
            <a:r>
              <a:rPr lang="en-US" dirty="0"/>
              <a:t> program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 smtClean="0"/>
              <a:t>benar</a:t>
            </a:r>
            <a:r>
              <a:rPr lang="en-US" dirty="0" smtClean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mengembangkannya</a:t>
            </a:r>
            <a:r>
              <a:rPr lang="en-US" dirty="0"/>
              <a:t>,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yang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ketahui</a:t>
            </a:r>
            <a:r>
              <a:rPr lang="en-US" dirty="0"/>
              <a:t> </a:t>
            </a:r>
            <a:r>
              <a:rPr lang="en-US" dirty="0" err="1" smtClean="0"/>
              <a:t>terlebih</a:t>
            </a:r>
            <a:r>
              <a:rPr lang="en-US" dirty="0" smtClean="0"/>
              <a:t> </a:t>
            </a:r>
            <a:r>
              <a:rPr lang="en-US" dirty="0" err="1"/>
              <a:t>dahulu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err="1" smtClean="0"/>
              <a:t>mengenal</a:t>
            </a:r>
            <a:r>
              <a:rPr lang="en-US" dirty="0" smtClean="0"/>
              <a:t> </a:t>
            </a:r>
            <a:r>
              <a:rPr lang="en-US" dirty="0" err="1"/>
              <a:t>struktur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program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 smtClean="0"/>
              <a:t>tersebut</a:t>
            </a:r>
            <a:endParaRPr lang="en-US" dirty="0" smtClean="0"/>
          </a:p>
          <a:p>
            <a:r>
              <a:rPr lang="en-US" dirty="0" err="1" smtClean="0"/>
              <a:t>selanjutnya</a:t>
            </a:r>
            <a:r>
              <a:rPr lang="en-US" dirty="0" smtClean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elemen-elemen</a:t>
            </a:r>
            <a:r>
              <a:rPr lang="en-US" dirty="0"/>
              <a:t> yang </a:t>
            </a:r>
            <a:r>
              <a:rPr lang="en-US" dirty="0" err="1"/>
              <a:t>membentuk</a:t>
            </a:r>
            <a:r>
              <a:rPr lang="en-US" dirty="0"/>
              <a:t> program </a:t>
            </a:r>
            <a:br>
              <a:rPr lang="en-US" dirty="0"/>
            </a:br>
            <a:r>
              <a:rPr lang="en-US" dirty="0" err="1"/>
              <a:t>tersebut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32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OPERATOR RELASIONAL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3518" t="23777" r="14351" b="17346"/>
          <a:stretch/>
        </p:blipFill>
        <p:spPr>
          <a:xfrm>
            <a:off x="2756452" y="2239618"/>
            <a:ext cx="8083826" cy="43069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96837" y="2576975"/>
            <a:ext cx="1113182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Misalkan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= 10</a:t>
            </a:r>
          </a:p>
          <a:p>
            <a:r>
              <a:rPr lang="en-US" dirty="0" smtClean="0"/>
              <a:t>B = 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24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OPERATOR LOGIKA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6861" t="19792" r="32176" b="55933"/>
          <a:stretch/>
        </p:blipFill>
        <p:spPr>
          <a:xfrm>
            <a:off x="2698696" y="2756452"/>
            <a:ext cx="6794608" cy="299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41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OPERATOR </a:t>
            </a:r>
            <a:r>
              <a:rPr lang="en-US" b="1" dirty="0" smtClean="0"/>
              <a:t>LOGIKA (NOT)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796" t="38632" r="40833" b="51223"/>
          <a:stretch/>
        </p:blipFill>
        <p:spPr>
          <a:xfrm>
            <a:off x="980661" y="2438400"/>
            <a:ext cx="4354285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5759" t="34103" r="47046" b="19520"/>
          <a:stretch/>
        </p:blipFill>
        <p:spPr>
          <a:xfrm>
            <a:off x="6042991" y="2284034"/>
            <a:ext cx="4200939" cy="40278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565655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OPERATOR </a:t>
            </a:r>
            <a:r>
              <a:rPr lang="en-US" b="1" dirty="0" smtClean="0"/>
              <a:t>LOGIKA (AND)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120" t="29212" r="30037" b="51223"/>
          <a:stretch/>
        </p:blipFill>
        <p:spPr>
          <a:xfrm>
            <a:off x="993913" y="2332383"/>
            <a:ext cx="5009322" cy="13491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6778" t="18886" r="32889" b="38179"/>
          <a:stretch/>
        </p:blipFill>
        <p:spPr>
          <a:xfrm>
            <a:off x="6308035" y="2332383"/>
            <a:ext cx="5247861" cy="314076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891837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OPERATOR </a:t>
            </a:r>
            <a:r>
              <a:rPr lang="en-US" b="1" dirty="0" smtClean="0"/>
              <a:t>LOGIKA (OR)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046" t="13814" r="26472" b="66983"/>
          <a:stretch/>
        </p:blipFill>
        <p:spPr>
          <a:xfrm>
            <a:off x="331304" y="2491582"/>
            <a:ext cx="5526156" cy="13591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3519" t="44248" r="31463" b="12817"/>
          <a:stretch/>
        </p:blipFill>
        <p:spPr>
          <a:xfrm>
            <a:off x="6003235" y="3171133"/>
            <a:ext cx="5857461" cy="31407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12898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OPERATOR </a:t>
            </a:r>
            <a:r>
              <a:rPr lang="en-US" b="1" dirty="0" smtClean="0"/>
              <a:t>LOGIKA (XOR)</a:t>
            </a: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2991" t="22328" r="25046" b="57745"/>
          <a:stretch/>
        </p:blipFill>
        <p:spPr>
          <a:xfrm>
            <a:off x="437321" y="2332382"/>
            <a:ext cx="5459896" cy="1457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2704" t="44431" r="34518" b="13722"/>
          <a:stretch/>
        </p:blipFill>
        <p:spPr>
          <a:xfrm>
            <a:off x="6096000" y="3250648"/>
            <a:ext cx="5565913" cy="30612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74183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OPERATOR BITWISE</a:t>
            </a:r>
          </a:p>
          <a:p>
            <a:r>
              <a:rPr lang="en-US" dirty="0"/>
              <a:t>Bitwise operator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operasi</a:t>
            </a:r>
            <a:r>
              <a:rPr lang="en-US" dirty="0"/>
              <a:t> bit per bit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smtClean="0"/>
              <a:t>binary </a:t>
            </a:r>
            <a:r>
              <a:rPr lang="en-US" dirty="0"/>
              <a:t>(</a:t>
            </a:r>
            <a:r>
              <a:rPr lang="en-US" dirty="0" err="1"/>
              <a:t>biner</a:t>
            </a:r>
            <a:r>
              <a:rPr lang="en-US" dirty="0"/>
              <a:t>). </a:t>
            </a:r>
          </a:p>
          <a:p>
            <a:r>
              <a:rPr lang="en-US" dirty="0" smtClean="0"/>
              <a:t>Operator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dugunakan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operand integer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menghasilkan</a:t>
            </a:r>
            <a:r>
              <a:rPr lang="en-US" dirty="0" smtClean="0"/>
              <a:t> </a:t>
            </a:r>
            <a:r>
              <a:rPr lang="en-US" dirty="0" err="1" smtClean="0"/>
              <a:t>ouput</a:t>
            </a:r>
            <a:r>
              <a:rPr lang="en-US" dirty="0" smtClean="0"/>
              <a:t> integer </a:t>
            </a:r>
            <a:r>
              <a:rPr lang="en-US" dirty="0" err="1" smtClean="0"/>
              <a:t>juga</a:t>
            </a:r>
            <a:endParaRPr lang="en-US" dirty="0" smtClean="0"/>
          </a:p>
          <a:p>
            <a:r>
              <a:rPr lang="en-US" dirty="0" err="1" smtClean="0"/>
              <a:t>Misalkan</a:t>
            </a:r>
            <a:r>
              <a:rPr lang="en-US" dirty="0" smtClean="0"/>
              <a:t> A=60 </a:t>
            </a:r>
            <a:r>
              <a:rPr lang="en-US" dirty="0" err="1" smtClean="0"/>
              <a:t>dan</a:t>
            </a:r>
            <a:r>
              <a:rPr lang="en-US" dirty="0" smtClean="0"/>
              <a:t> B=13, </a:t>
            </a:r>
            <a:r>
              <a:rPr lang="en-US" dirty="0" err="1" smtClean="0"/>
              <a:t>dalam</a:t>
            </a:r>
            <a:r>
              <a:rPr lang="en-US" dirty="0" smtClean="0"/>
              <a:t> binary </a:t>
            </a:r>
          </a:p>
          <a:p>
            <a:pPr marL="173038" indent="0">
              <a:buNone/>
            </a:pPr>
            <a:r>
              <a:rPr lang="pt-BR" dirty="0"/>
              <a:t>A = 0011 </a:t>
            </a:r>
            <a:r>
              <a:rPr lang="pt-BR" dirty="0" smtClean="0"/>
              <a:t>1100</a:t>
            </a:r>
            <a:endParaRPr lang="pt-BR" dirty="0"/>
          </a:p>
          <a:p>
            <a:pPr marL="173038" indent="0">
              <a:buNone/>
            </a:pPr>
            <a:r>
              <a:rPr lang="pt-BR" dirty="0"/>
              <a:t>B = 0000 1101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58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775" t="19260" r="13699" b="19487"/>
          <a:stretch/>
        </p:blipFill>
        <p:spPr>
          <a:xfrm>
            <a:off x="2020721" y="1584670"/>
            <a:ext cx="8150558" cy="441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82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URUTAN PRORITAS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417" t="53306" r="14250" b="16984"/>
          <a:stretch/>
        </p:blipFill>
        <p:spPr>
          <a:xfrm>
            <a:off x="980660" y="2821653"/>
            <a:ext cx="10636401" cy="285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KOMENTAR PROGRAM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125" t="61822" r="32876" b="26833"/>
          <a:stretch/>
        </p:blipFill>
        <p:spPr>
          <a:xfrm>
            <a:off x="1581434" y="2929719"/>
            <a:ext cx="9029131" cy="1151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99663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STRUKTUR BAHASA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Struktur</a:t>
            </a:r>
            <a:r>
              <a:rPr lang="en-US" dirty="0" smtClean="0"/>
              <a:t> program </a:t>
            </a:r>
            <a:r>
              <a:rPr lang="en-US" dirty="0" err="1" smtClean="0"/>
              <a:t>menggunakan</a:t>
            </a:r>
            <a:r>
              <a:rPr lang="en-US" dirty="0" smtClean="0"/>
              <a:t> Bahasa Pascal </a:t>
            </a:r>
            <a:r>
              <a:rPr lang="en-US" dirty="0" err="1" smtClean="0"/>
              <a:t>terdiri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Judul</a:t>
            </a:r>
            <a:r>
              <a:rPr lang="en-US" dirty="0" smtClean="0"/>
              <a:t> Program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Blok Program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Badan</a:t>
            </a:r>
            <a:r>
              <a:rPr lang="en-US" dirty="0" smtClean="0"/>
              <a:t> Program</a:t>
            </a:r>
          </a:p>
          <a:p>
            <a:pPr marL="1033463" indent="-514350">
              <a:buFont typeface="+mj-lt"/>
              <a:buAutoNum type="alphaLcPeriod"/>
            </a:pP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Deklarasi</a:t>
            </a:r>
            <a:endParaRPr lang="en-US" dirty="0" smtClean="0"/>
          </a:p>
          <a:p>
            <a:pPr marL="1033463" indent="0">
              <a:buNone/>
            </a:pPr>
            <a:r>
              <a:rPr lang="en-US" dirty="0" smtClean="0"/>
              <a:t>(</a:t>
            </a:r>
            <a:r>
              <a:rPr lang="en-US" dirty="0" err="1" smtClean="0"/>
              <a:t>deklarasi</a:t>
            </a:r>
            <a:r>
              <a:rPr lang="en-US" dirty="0" smtClean="0"/>
              <a:t> label, </a:t>
            </a:r>
            <a:r>
              <a:rPr lang="en-US" dirty="0" err="1" smtClean="0"/>
              <a:t>konstanta</a:t>
            </a:r>
            <a:r>
              <a:rPr lang="en-US" dirty="0" smtClean="0"/>
              <a:t>, </a:t>
            </a:r>
            <a:r>
              <a:rPr lang="en-US" dirty="0" err="1" smtClean="0"/>
              <a:t>tipe</a:t>
            </a:r>
            <a:r>
              <a:rPr lang="en-US" dirty="0" smtClean="0"/>
              <a:t>, variable, </a:t>
            </a:r>
            <a:r>
              <a:rPr lang="en-US" dirty="0" err="1" smtClean="0"/>
              <a:t>prosedur</a:t>
            </a:r>
            <a:r>
              <a:rPr lang="en-US" dirty="0" smtClean="0"/>
              <a:t>, </a:t>
            </a:r>
            <a:r>
              <a:rPr lang="en-US" dirty="0" err="1" smtClean="0"/>
              <a:t>fungsi</a:t>
            </a:r>
            <a:r>
              <a:rPr lang="en-US" dirty="0" smtClean="0"/>
              <a:t>)</a:t>
            </a:r>
          </a:p>
          <a:p>
            <a:pPr marL="1033463" indent="-514350">
              <a:buFont typeface="+mj-lt"/>
              <a:buAutoNum type="alphaLcPeriod" startAt="2"/>
            </a:pPr>
            <a:r>
              <a:rPr lang="en-US" dirty="0" err="1" smtClean="0"/>
              <a:t>Bagian</a:t>
            </a:r>
            <a:r>
              <a:rPr lang="en-US" dirty="0" smtClean="0"/>
              <a:t> </a:t>
            </a:r>
            <a:r>
              <a:rPr lang="en-US" dirty="0" err="1" smtClean="0"/>
              <a:t>Pernyataan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008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 lIns="0" tIns="0" rIns="0" bIns="0" anchor="ctr"/>
          <a:lstStyle/>
          <a:p>
            <a:pPr marL="0" indent="0" algn="ctr" defTabSz="9144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dirty="0" smtClean="0">
                <a:solidFill>
                  <a:srgbClr val="000000"/>
                </a:solidFill>
                <a:latin typeface="Calibri Light" charset="0"/>
              </a:rPr>
              <a:t>EDITOR PROGRAM PASCAL</a:t>
            </a:r>
            <a:endParaRPr lang="ko-KR" altLang="en-US" sz="44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TURBO PASCAL</a:t>
            </a:r>
          </a:p>
          <a:p>
            <a:endParaRPr lang="en-US" dirty="0"/>
          </a:p>
          <a:p>
            <a:r>
              <a:rPr lang="en-US" dirty="0" smtClean="0"/>
              <a:t>FREE PASCAL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978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Latihan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0231"/>
          <a:stretch/>
        </p:blipFill>
        <p:spPr>
          <a:xfrm>
            <a:off x="1992163" y="2531082"/>
            <a:ext cx="8207673" cy="29553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734159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Latihan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706"/>
          <a:stretch/>
        </p:blipFill>
        <p:spPr>
          <a:xfrm>
            <a:off x="2758999" y="2256467"/>
            <a:ext cx="6674001" cy="35612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38545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LATIHAN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7604"/>
          <a:stretch/>
        </p:blipFill>
        <p:spPr>
          <a:xfrm>
            <a:off x="2938126" y="2784508"/>
            <a:ext cx="6315747" cy="20905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99432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LATIHAN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439"/>
          <a:stretch/>
        </p:blipFill>
        <p:spPr>
          <a:xfrm>
            <a:off x="3454961" y="1980942"/>
            <a:ext cx="5282078" cy="44066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81172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LATIHAN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5426"/>
          <a:stretch/>
        </p:blipFill>
        <p:spPr>
          <a:xfrm>
            <a:off x="3468213" y="2421229"/>
            <a:ext cx="5255574" cy="30653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202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2186608" y="3302207"/>
            <a:ext cx="5287617" cy="4373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173357" y="3805789"/>
            <a:ext cx="8150087" cy="166736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39111"/>
          <a:stretch/>
        </p:blipFill>
        <p:spPr>
          <a:xfrm>
            <a:off x="1179443" y="2744300"/>
            <a:ext cx="9643646" cy="32549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STRUKTUR BAHASA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7202555" y="2396444"/>
            <a:ext cx="1736037" cy="469630"/>
            <a:chOff x="7202555" y="2396444"/>
            <a:chExt cx="1736037" cy="469630"/>
          </a:xfrm>
        </p:grpSpPr>
        <p:sp>
          <p:nvSpPr>
            <p:cNvPr id="11" name="Rectangular Callout 10"/>
            <p:cNvSpPr/>
            <p:nvPr/>
          </p:nvSpPr>
          <p:spPr>
            <a:xfrm>
              <a:off x="7202556" y="2396444"/>
              <a:ext cx="1736036" cy="469630"/>
            </a:xfrm>
            <a:prstGeom prst="wedgeRectCallout">
              <a:avLst>
                <a:gd name="adj1" fmla="val -42111"/>
                <a:gd name="adj2" fmla="val 112639"/>
              </a:avLst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02555" y="2445737"/>
              <a:ext cx="1736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Judul</a:t>
              </a:r>
              <a:r>
                <a:rPr lang="en-US" dirty="0"/>
                <a:t> </a:t>
              </a:r>
              <a:r>
                <a:rPr lang="en-US" dirty="0" smtClean="0"/>
                <a:t>Program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9840456" y="2927416"/>
            <a:ext cx="1736037" cy="469630"/>
            <a:chOff x="7202555" y="2396444"/>
            <a:chExt cx="1736037" cy="469630"/>
          </a:xfrm>
        </p:grpSpPr>
        <p:sp>
          <p:nvSpPr>
            <p:cNvPr id="15" name="Rectangular Callout 14"/>
            <p:cNvSpPr/>
            <p:nvPr/>
          </p:nvSpPr>
          <p:spPr>
            <a:xfrm>
              <a:off x="7202556" y="2396444"/>
              <a:ext cx="1736036" cy="469630"/>
            </a:xfrm>
            <a:prstGeom prst="wedgeRectCallout">
              <a:avLst>
                <a:gd name="adj1" fmla="val -42111"/>
                <a:gd name="adj2" fmla="val 112639"/>
              </a:avLst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02555" y="2445737"/>
              <a:ext cx="17360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Badan</a:t>
              </a:r>
              <a:r>
                <a:rPr lang="en-US" dirty="0" smtClean="0"/>
                <a:t> Program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7044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2663688" y="4069868"/>
            <a:ext cx="5512904" cy="2212305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729945" y="3219470"/>
            <a:ext cx="4876800" cy="75531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729944" y="2716695"/>
            <a:ext cx="3737113" cy="3445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748" r="52395"/>
          <a:stretch/>
        </p:blipFill>
        <p:spPr>
          <a:xfrm>
            <a:off x="1974573" y="2571729"/>
            <a:ext cx="6830137" cy="37401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STRUKTUR BAHASA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Contoh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825" y="2089269"/>
            <a:ext cx="1743607" cy="786452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8585011" y="3061836"/>
            <a:ext cx="2116975" cy="749445"/>
            <a:chOff x="7202555" y="2396444"/>
            <a:chExt cx="1736037" cy="469630"/>
          </a:xfrm>
        </p:grpSpPr>
        <p:sp>
          <p:nvSpPr>
            <p:cNvPr id="16" name="Rectangular Callout 15"/>
            <p:cNvSpPr/>
            <p:nvPr/>
          </p:nvSpPr>
          <p:spPr>
            <a:xfrm>
              <a:off x="7202556" y="2396444"/>
              <a:ext cx="1736036" cy="469630"/>
            </a:xfrm>
            <a:prstGeom prst="wedgeRectCallout">
              <a:avLst>
                <a:gd name="adj1" fmla="val -72159"/>
                <a:gd name="adj2" fmla="val 24226"/>
              </a:avLst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02555" y="2445737"/>
              <a:ext cx="1736036" cy="405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Badan</a:t>
              </a:r>
              <a:r>
                <a:rPr lang="en-US" dirty="0" smtClean="0"/>
                <a:t> Program,</a:t>
              </a:r>
            </a:p>
            <a:p>
              <a:pPr algn="ctr"/>
              <a:r>
                <a:rPr lang="en-US" dirty="0" err="1" smtClean="0"/>
                <a:t>Bagian</a:t>
              </a:r>
              <a:r>
                <a:rPr lang="en-US" dirty="0" smtClean="0"/>
                <a:t> </a:t>
              </a:r>
              <a:r>
                <a:rPr lang="en-US" dirty="0" err="1" smtClean="0"/>
                <a:t>Deklarasi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689494" y="4801297"/>
            <a:ext cx="2116975" cy="749445"/>
            <a:chOff x="7202555" y="2396444"/>
            <a:chExt cx="1736037" cy="469630"/>
          </a:xfrm>
        </p:grpSpPr>
        <p:sp>
          <p:nvSpPr>
            <p:cNvPr id="25" name="Rectangular Callout 24"/>
            <p:cNvSpPr/>
            <p:nvPr/>
          </p:nvSpPr>
          <p:spPr>
            <a:xfrm>
              <a:off x="7202556" y="2396444"/>
              <a:ext cx="1736036" cy="469630"/>
            </a:xfrm>
            <a:prstGeom prst="wedgeRectCallout">
              <a:avLst>
                <a:gd name="adj1" fmla="val -72159"/>
                <a:gd name="adj2" fmla="val 24226"/>
              </a:avLst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202555" y="2445737"/>
              <a:ext cx="1736036" cy="405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/>
                <a:t>Badan</a:t>
              </a:r>
              <a:r>
                <a:rPr lang="en-US" dirty="0" smtClean="0"/>
                <a:t> Program,</a:t>
              </a:r>
            </a:p>
            <a:p>
              <a:pPr algn="ctr"/>
              <a:r>
                <a:rPr lang="en-US" dirty="0" err="1" smtClean="0"/>
                <a:t>Bagian</a:t>
              </a:r>
              <a:r>
                <a:rPr lang="en-US" dirty="0" smtClean="0"/>
                <a:t> </a:t>
              </a:r>
              <a:r>
                <a:rPr lang="en-US" dirty="0" err="1" smtClean="0"/>
                <a:t>Pernyataan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192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PENULISAN PROGRAM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JUDUL</a:t>
            </a:r>
          </a:p>
          <a:p>
            <a:r>
              <a:rPr lang="en-US" dirty="0" err="1" smtClean="0"/>
              <a:t>Judul</a:t>
            </a:r>
            <a:r>
              <a:rPr lang="en-US" dirty="0" smtClean="0"/>
              <a:t> </a:t>
            </a:r>
            <a:r>
              <a:rPr lang="en-US" dirty="0"/>
              <a:t>program </a:t>
            </a:r>
            <a:r>
              <a:rPr lang="en-US" dirty="0" err="1"/>
              <a:t>sifatnya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opsional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terlalu</a:t>
            </a:r>
            <a:r>
              <a:rPr lang="en-US" dirty="0"/>
              <a:t> </a:t>
            </a:r>
            <a:r>
              <a:rPr lang="en-US" dirty="0" err="1" smtClean="0"/>
              <a:t>berarti</a:t>
            </a:r>
            <a:r>
              <a:rPr lang="en-US" dirty="0" smtClean="0"/>
              <a:t> </a:t>
            </a:r>
            <a:r>
              <a:rPr lang="en-US" dirty="0" err="1"/>
              <a:t>dalam</a:t>
            </a:r>
            <a:r>
              <a:rPr lang="en-US" dirty="0"/>
              <a:t> program. </a:t>
            </a:r>
            <a:r>
              <a:rPr lang="en-US" dirty="0" err="1"/>
              <a:t>Judul</a:t>
            </a:r>
            <a:r>
              <a:rPr lang="en-US" dirty="0"/>
              <a:t> program </a:t>
            </a:r>
            <a:r>
              <a:rPr lang="en-US" dirty="0" err="1" smtClean="0"/>
              <a:t>bila</a:t>
            </a:r>
            <a:r>
              <a:rPr lang="en-US" dirty="0"/>
              <a:t> </a:t>
            </a:r>
            <a:r>
              <a:rPr lang="en-US" dirty="0" err="1" smtClean="0"/>
              <a:t>ditulis</a:t>
            </a:r>
            <a:r>
              <a:rPr lang="en-US" dirty="0"/>
              <a:t>,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terletak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program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diakhiri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koma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Judul</a:t>
            </a:r>
            <a:r>
              <a:rPr lang="en-US" dirty="0" smtClean="0"/>
              <a:t>  </a:t>
            </a:r>
            <a:r>
              <a:rPr lang="en-US" dirty="0"/>
              <a:t>program  </a:t>
            </a:r>
            <a:r>
              <a:rPr lang="en-US" dirty="0" err="1"/>
              <a:t>ditulis</a:t>
            </a:r>
            <a:r>
              <a:rPr lang="en-US" dirty="0"/>
              <a:t>  </a:t>
            </a:r>
            <a:r>
              <a:rPr lang="en-US" dirty="0" err="1"/>
              <a:t>dalam</a:t>
            </a:r>
            <a:r>
              <a:rPr lang="en-US" dirty="0"/>
              <a:t>  </a:t>
            </a:r>
            <a:r>
              <a:rPr lang="en-US" dirty="0" err="1"/>
              <a:t>satu</a:t>
            </a:r>
            <a:r>
              <a:rPr lang="en-US" dirty="0"/>
              <a:t>  kata,  </a:t>
            </a:r>
            <a:r>
              <a:rPr lang="en-US" dirty="0" err="1"/>
              <a:t>jika</a:t>
            </a:r>
            <a:r>
              <a:rPr lang="en-US" dirty="0"/>
              <a:t>  </a:t>
            </a:r>
            <a:r>
              <a:rPr lang="en-US" dirty="0" err="1"/>
              <a:t>lebih</a:t>
            </a:r>
            <a:r>
              <a:rPr lang="en-US" dirty="0"/>
              <a:t>  </a:t>
            </a:r>
            <a:r>
              <a:rPr lang="en-US" dirty="0" err="1"/>
              <a:t>dari</a:t>
            </a:r>
            <a:r>
              <a:rPr lang="en-US" dirty="0"/>
              <a:t>  </a:t>
            </a:r>
            <a:r>
              <a:rPr lang="en-US" dirty="0" err="1"/>
              <a:t>dua</a:t>
            </a:r>
            <a:r>
              <a:rPr lang="en-US" dirty="0"/>
              <a:t>  kata 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 smtClean="0"/>
              <a:t>disambung</a:t>
            </a:r>
            <a:r>
              <a:rPr lang="en-US" dirty="0" smtClean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tanda</a:t>
            </a:r>
            <a:r>
              <a:rPr lang="en-US" dirty="0"/>
              <a:t> </a:t>
            </a:r>
            <a:r>
              <a:rPr lang="en-US" dirty="0" err="1"/>
              <a:t>hubung</a:t>
            </a:r>
            <a:r>
              <a:rPr lang="en-US" dirty="0"/>
              <a:t> </a:t>
            </a:r>
            <a:r>
              <a:rPr lang="en-US" dirty="0" err="1"/>
              <a:t>bawah</a:t>
            </a:r>
            <a:r>
              <a:rPr lang="en-US" dirty="0"/>
              <a:t> (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spasi</a:t>
            </a:r>
            <a:r>
              <a:rPr lang="en-US" dirty="0"/>
              <a:t> </a:t>
            </a:r>
            <a:r>
              <a:rPr lang="en-US" dirty="0" err="1"/>
              <a:t>kosong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err="1"/>
              <a:t>Judul</a:t>
            </a:r>
            <a:r>
              <a:rPr lang="en-US" dirty="0"/>
              <a:t> program </a:t>
            </a:r>
            <a:r>
              <a:rPr lang="en-US" dirty="0" err="1"/>
              <a:t>sifatnya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dokumentasi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,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berkaitan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proses </a:t>
            </a:r>
            <a:r>
              <a:rPr lang="en-US" dirty="0" smtClean="0"/>
              <a:t>program</a:t>
            </a:r>
            <a:r>
              <a:rPr lang="en-US" dirty="0"/>
              <a:t>.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6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PENULISAN PROGRAM PASCAL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BADAN PROGRAM</a:t>
            </a:r>
          </a:p>
          <a:p>
            <a:r>
              <a:rPr lang="en-US" dirty="0" err="1" smtClean="0"/>
              <a:t>Badan</a:t>
            </a:r>
            <a:r>
              <a:rPr lang="en-US" dirty="0" smtClean="0"/>
              <a:t> program </a:t>
            </a:r>
            <a:r>
              <a:rPr lang="en-US" dirty="0" err="1" smtClean="0"/>
              <a:t>ditulis</a:t>
            </a:r>
            <a:r>
              <a:rPr lang="en-US" dirty="0" smtClean="0"/>
              <a:t> </a:t>
            </a:r>
            <a:r>
              <a:rPr lang="en-US" dirty="0" err="1"/>
              <a:t>diatara</a:t>
            </a:r>
            <a:r>
              <a:rPr lang="en-US" dirty="0"/>
              <a:t> kata </a:t>
            </a:r>
            <a:r>
              <a:rPr lang="en-US" dirty="0" smtClean="0"/>
              <a:t>Begin </a:t>
            </a:r>
            <a:r>
              <a:rPr lang="en-US" dirty="0" err="1"/>
              <a:t>dan</a:t>
            </a:r>
            <a:r>
              <a:rPr lang="en-US" dirty="0"/>
              <a:t> End.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penulisan</a:t>
            </a:r>
            <a:r>
              <a:rPr lang="en-US" dirty="0"/>
              <a:t> End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/>
              <a:t>diakhiri</a:t>
            </a:r>
            <a:r>
              <a:rPr lang="en-US" dirty="0"/>
              <a:t> </a:t>
            </a:r>
            <a:r>
              <a:rPr lang="en-US" dirty="0" err="1"/>
              <a:t>tanda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/>
              <a:t>DEKLARASI</a:t>
            </a:r>
          </a:p>
          <a:p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deklarasi</a:t>
            </a:r>
            <a:r>
              <a:rPr lang="en-US" dirty="0"/>
              <a:t>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kamus</a:t>
            </a:r>
            <a:r>
              <a:rPr lang="en-US" dirty="0"/>
              <a:t> program.</a:t>
            </a:r>
          </a:p>
          <a:p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deklarasi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bila</a:t>
            </a:r>
            <a:r>
              <a:rPr lang="en-US" dirty="0"/>
              <a:t> di </a:t>
            </a:r>
            <a:r>
              <a:rPr lang="en-US" dirty="0" err="1"/>
              <a:t>dalam</a:t>
            </a:r>
            <a:r>
              <a:rPr lang="en-US" dirty="0"/>
              <a:t> program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pengenal</a:t>
            </a:r>
            <a:r>
              <a:rPr lang="en-US" dirty="0"/>
              <a:t> (identifier). </a:t>
            </a:r>
            <a:r>
              <a:rPr lang="en-US" dirty="0" err="1"/>
              <a:t>Pengenal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label, </a:t>
            </a:r>
            <a:r>
              <a:rPr lang="en-US" dirty="0" err="1"/>
              <a:t>tipe</a:t>
            </a:r>
            <a:r>
              <a:rPr lang="en-US" dirty="0"/>
              <a:t>, </a:t>
            </a:r>
            <a:r>
              <a:rPr lang="en-US" dirty="0" err="1"/>
              <a:t>variabel</a:t>
            </a:r>
            <a:r>
              <a:rPr lang="en-US" dirty="0"/>
              <a:t>, </a:t>
            </a:r>
            <a:r>
              <a:rPr lang="en-US" dirty="0" err="1"/>
              <a:t>prosedur</a:t>
            </a:r>
            <a:r>
              <a:rPr lang="en-US" dirty="0"/>
              <a:t>,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fungsi</a:t>
            </a:r>
            <a:r>
              <a:rPr lang="en-US" dirty="0"/>
              <a:t>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4293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PENULISAN PROGRAM PASCAL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PERNYATAAN</a:t>
            </a:r>
            <a:endParaRPr lang="en-US" b="1" dirty="0"/>
          </a:p>
          <a:p>
            <a:r>
              <a:rPr lang="en-US" dirty="0" err="1"/>
              <a:t>Penulisan</a:t>
            </a:r>
            <a:r>
              <a:rPr lang="en-US" dirty="0"/>
              <a:t> </a:t>
            </a:r>
            <a:r>
              <a:rPr lang="en-US" dirty="0" err="1"/>
              <a:t>pernyataan-pernyataan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umumnya</a:t>
            </a:r>
            <a:r>
              <a:rPr lang="en-US" dirty="0"/>
              <a:t> </a:t>
            </a:r>
            <a:r>
              <a:rPr lang="en-US" dirty="0" err="1"/>
              <a:t>menjorok</a:t>
            </a:r>
            <a:r>
              <a:rPr lang="en-US" dirty="0"/>
              <a:t>  </a:t>
            </a:r>
            <a:r>
              <a:rPr lang="en-US" dirty="0" err="1"/>
              <a:t>masuk</a:t>
            </a:r>
            <a:r>
              <a:rPr lang="en-US" dirty="0"/>
              <a:t>  </a:t>
            </a:r>
            <a:r>
              <a:rPr lang="en-US" dirty="0" err="1"/>
              <a:t>beberapa</a:t>
            </a:r>
            <a:r>
              <a:rPr lang="en-US" dirty="0"/>
              <a:t>  </a:t>
            </a:r>
            <a:r>
              <a:rPr lang="en-US" dirty="0" err="1"/>
              <a:t>kolom</a:t>
            </a:r>
            <a:r>
              <a:rPr lang="en-US" dirty="0"/>
              <a:t>. </a:t>
            </a:r>
            <a:r>
              <a:rPr lang="en-US" dirty="0" err="1"/>
              <a:t>Tidak</a:t>
            </a:r>
            <a:r>
              <a:rPr lang="en-US" dirty="0"/>
              <a:t>  </a:t>
            </a:r>
            <a:r>
              <a:rPr lang="en-US" dirty="0" err="1"/>
              <a:t>berpengaruh</a:t>
            </a:r>
            <a:r>
              <a:rPr lang="en-US" dirty="0"/>
              <a:t>  </a:t>
            </a:r>
            <a:r>
              <a:rPr lang="en-US" dirty="0" err="1"/>
              <a:t>pada</a:t>
            </a:r>
            <a:r>
              <a:rPr lang="en-US" dirty="0"/>
              <a:t>  proses, 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dimaksudkan</a:t>
            </a:r>
            <a:r>
              <a:rPr lang="en-US" dirty="0"/>
              <a:t> </a:t>
            </a:r>
            <a:r>
              <a:rPr lang="en-US" dirty="0" err="1"/>
              <a:t>supaya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</a:t>
            </a:r>
            <a:r>
              <a:rPr lang="en-US" dirty="0" err="1"/>
              <a:t>pembacaan</a:t>
            </a:r>
            <a:r>
              <a:rPr lang="en-US" dirty="0"/>
              <a:t> program,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terlihat</a:t>
            </a:r>
            <a:r>
              <a:rPr lang="en-US" dirty="0"/>
              <a:t> </a:t>
            </a:r>
            <a:r>
              <a:rPr lang="en-US" dirty="0" err="1"/>
              <a:t>bagian-bagiannya</a:t>
            </a:r>
            <a:r>
              <a:rPr lang="en-US" dirty="0"/>
              <a:t>. </a:t>
            </a:r>
          </a:p>
          <a:p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pernyataan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diakhiri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tanda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koma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1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1646</TotalTime>
  <Words>931</Words>
  <Application>Microsoft Office PowerPoint</Application>
  <PresentationFormat>Custom</PresentationFormat>
  <Paragraphs>165</Paragraphs>
  <Slides>45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ALGORITMA DAN PEMROGRAMAN</vt:lpstr>
      <vt:lpstr>MATERI</vt:lpstr>
      <vt:lpstr>PowerPoint Presentation</vt:lpstr>
      <vt:lpstr>STRUKTUR BAHASA PASCAL</vt:lpstr>
      <vt:lpstr>STRUKTUR BAHASA PASCAL</vt:lpstr>
      <vt:lpstr>STRUKTUR BAHASA PASCAL</vt:lpstr>
      <vt:lpstr>PENULISAN PROGRAM PASCAL</vt:lpstr>
      <vt:lpstr>PENULISAN PROGRAM PASCAL</vt:lpstr>
      <vt:lpstr>PENULISAN PROGRAM PASCAL</vt:lpstr>
      <vt:lpstr>ELEMEN-ELEMEN PROGRAM PASCAL</vt:lpstr>
      <vt:lpstr>SIMBOL-SIMBOL DASAR</vt:lpstr>
      <vt:lpstr>RESERVED WORDS</vt:lpstr>
      <vt:lpstr>IDENTIFIER</vt:lpstr>
      <vt:lpstr>IDENTIFIER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TIPE DATA</vt:lpstr>
      <vt:lpstr>OPERATOR</vt:lpstr>
      <vt:lpstr>OPERATOR</vt:lpstr>
      <vt:lpstr>OPERATOR</vt:lpstr>
      <vt:lpstr>OPERATOR</vt:lpstr>
      <vt:lpstr>OPERATOR</vt:lpstr>
      <vt:lpstr>OPERATOR</vt:lpstr>
      <vt:lpstr>OPERATOR</vt:lpstr>
      <vt:lpstr>OPERATOR</vt:lpstr>
      <vt:lpstr>OPERATOR</vt:lpstr>
      <vt:lpstr>OPERATOR</vt:lpstr>
      <vt:lpstr>OPERATOR</vt:lpstr>
      <vt:lpstr>KOMENTAR PROGRAM</vt:lpstr>
      <vt:lpstr>EDITOR PROGRAM PASCAL</vt:lpstr>
      <vt:lpstr>Latihan</vt:lpstr>
      <vt:lpstr>Latihan</vt:lpstr>
      <vt:lpstr>LATIHAN</vt:lpstr>
      <vt:lpstr>LATIHAN</vt:lpstr>
      <vt:lpstr>LATIHAN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ALGORITMA DAN PEMROGRAMAN</dc:title>
  <dc:creator>Nori Wilantika</dc:creator>
  <cp:lastModifiedBy>user</cp:lastModifiedBy>
  <cp:revision>45</cp:revision>
  <dcterms:created xsi:type="dcterms:W3CDTF">2015-03-26T03:25:11Z</dcterms:created>
  <dcterms:modified xsi:type="dcterms:W3CDTF">2015-04-06T02:05:11Z</dcterms:modified>
</cp:coreProperties>
</file>